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0" r:id="rId1"/>
  </p:sldMasterIdLst>
  <p:notesMasterIdLst>
    <p:notesMasterId r:id="rId23"/>
  </p:notesMasterIdLst>
  <p:sldIdLst>
    <p:sldId id="260" r:id="rId2"/>
    <p:sldId id="263" r:id="rId3"/>
    <p:sldId id="264" r:id="rId4"/>
    <p:sldId id="265" r:id="rId5"/>
    <p:sldId id="266" r:id="rId6"/>
    <p:sldId id="278" r:id="rId7"/>
    <p:sldId id="267" r:id="rId8"/>
    <p:sldId id="268" r:id="rId9"/>
    <p:sldId id="269" r:id="rId10"/>
    <p:sldId id="270" r:id="rId11"/>
    <p:sldId id="328" r:id="rId12"/>
    <p:sldId id="271" r:id="rId13"/>
    <p:sldId id="330" r:id="rId14"/>
    <p:sldId id="275" r:id="rId15"/>
    <p:sldId id="329" r:id="rId16"/>
    <p:sldId id="331" r:id="rId17"/>
    <p:sldId id="276" r:id="rId18"/>
    <p:sldId id="332" r:id="rId19"/>
    <p:sldId id="333" r:id="rId20"/>
    <p:sldId id="334" r:id="rId21"/>
    <p:sldId id="280" r:id="rId22"/>
  </p:sldIdLst>
  <p:sldSz cx="9144000" cy="5143500" type="screen16x9"/>
  <p:notesSz cx="6858000" cy="9144000"/>
  <p:embeddedFontLst>
    <p:embeddedFont>
      <p:font typeface="Google Sans" panose="020B0604020202020204" charset="0"/>
      <p:regular r:id="rId24"/>
      <p:bold r:id="rId25"/>
      <p:italic r:id="rId26"/>
      <p:boldItalic r:id="rId27"/>
    </p:embeddedFont>
    <p:embeddedFont>
      <p:font typeface="Roboto Mono Light" panose="00000009000000000000" pitchFamily="49" charset="0"/>
      <p:regular r:id="rId28"/>
      <p:bold r:id="rId29"/>
      <p:italic r:id="rId30"/>
      <p:boldItalic r:id="rId31"/>
    </p:embeddedFont>
    <p:embeddedFont>
      <p:font typeface="Roboto Mono Thin" panose="00000009000000000000" pitchFamily="49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809">
          <p15:clr>
            <a:srgbClr val="747775"/>
          </p15:clr>
        </p15:guide>
        <p15:guide id="4" pos="5499">
          <p15:clr>
            <a:srgbClr val="747775"/>
          </p15:clr>
        </p15:guide>
        <p15:guide id="5" pos="233">
          <p15:clr>
            <a:srgbClr val="747775"/>
          </p15:clr>
        </p15:guide>
        <p15:guide id="6" orient="horz" pos="765">
          <p15:clr>
            <a:srgbClr val="747775"/>
          </p15:clr>
        </p15:guide>
        <p15:guide id="7" orient="horz" pos="861">
          <p15:clr>
            <a:srgbClr val="747775"/>
          </p15:clr>
        </p15:guide>
        <p15:guide id="8" orient="horz" pos="95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914" y="726"/>
      </p:cViewPr>
      <p:guideLst>
        <p:guide orient="horz" pos="1620"/>
        <p:guide pos="2880"/>
        <p:guide orient="horz" pos="2809"/>
        <p:guide pos="5499"/>
        <p:guide pos="233"/>
        <p:guide orient="horz" pos="765"/>
        <p:guide orient="horz" pos="861"/>
        <p:guide orient="horz" pos="9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a5db83d97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a5db83d97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efc3e78840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efc3e78840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>
          <a:extLst>
            <a:ext uri="{FF2B5EF4-FFF2-40B4-BE49-F238E27FC236}">
              <a16:creationId xmlns:a16="http://schemas.microsoft.com/office/drawing/2014/main" id="{23B9179D-8F51-0A76-EF06-CE1280CF2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a5db83d97_0_586:notes">
            <a:extLst>
              <a:ext uri="{FF2B5EF4-FFF2-40B4-BE49-F238E27FC236}">
                <a16:creationId xmlns:a16="http://schemas.microsoft.com/office/drawing/2014/main" id="{84A27284-169F-0B9E-9FBC-867245822D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a5db83d97_0_586:notes">
            <a:extLst>
              <a:ext uri="{FF2B5EF4-FFF2-40B4-BE49-F238E27FC236}">
                <a16:creationId xmlns:a16="http://schemas.microsoft.com/office/drawing/2014/main" id="{A1292DC6-F902-D74A-7826-83122AB4DB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4979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fc3e78840_3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fc3e78840_3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>
          <a:extLst>
            <a:ext uri="{FF2B5EF4-FFF2-40B4-BE49-F238E27FC236}">
              <a16:creationId xmlns:a16="http://schemas.microsoft.com/office/drawing/2014/main" id="{F4B31192-87B8-74E4-6656-83B864DC6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fc3e78840_3_14:notes">
            <a:extLst>
              <a:ext uri="{FF2B5EF4-FFF2-40B4-BE49-F238E27FC236}">
                <a16:creationId xmlns:a16="http://schemas.microsoft.com/office/drawing/2014/main" id="{4FD36F06-D21A-F824-86AD-22F294FF7E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fc3e78840_3_14:notes">
            <a:extLst>
              <a:ext uri="{FF2B5EF4-FFF2-40B4-BE49-F238E27FC236}">
                <a16:creationId xmlns:a16="http://schemas.microsoft.com/office/drawing/2014/main" id="{417A30C2-B2AB-311E-03FD-0405A7ADA2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7957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a5db83d97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a5db83d97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B34F5AE0-1393-7110-5542-B16E4B92C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a5db83d97_0_501:notes">
            <a:extLst>
              <a:ext uri="{FF2B5EF4-FFF2-40B4-BE49-F238E27FC236}">
                <a16:creationId xmlns:a16="http://schemas.microsoft.com/office/drawing/2014/main" id="{EE3D25C7-D4E0-206F-D8AF-4054751C1D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a5db83d97_0_501:notes">
            <a:extLst>
              <a:ext uri="{FF2B5EF4-FFF2-40B4-BE49-F238E27FC236}">
                <a16:creationId xmlns:a16="http://schemas.microsoft.com/office/drawing/2014/main" id="{68A4733B-748E-FAB2-8830-7B38B9BA3A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1431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>
          <a:extLst>
            <a:ext uri="{FF2B5EF4-FFF2-40B4-BE49-F238E27FC236}">
              <a16:creationId xmlns:a16="http://schemas.microsoft.com/office/drawing/2014/main" id="{909290B1-B1F3-EDCA-655B-303240A38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fc3e78840_3_14:notes">
            <a:extLst>
              <a:ext uri="{FF2B5EF4-FFF2-40B4-BE49-F238E27FC236}">
                <a16:creationId xmlns:a16="http://schemas.microsoft.com/office/drawing/2014/main" id="{2BDB2F0B-74CB-8907-00CA-4C37333E4F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fc3e78840_3_14:notes">
            <a:extLst>
              <a:ext uri="{FF2B5EF4-FFF2-40B4-BE49-F238E27FC236}">
                <a16:creationId xmlns:a16="http://schemas.microsoft.com/office/drawing/2014/main" id="{5C33CEB9-5C13-EF27-A733-F09A096A18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20897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a5db83d97_0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a5db83d97_0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>
          <a:extLst>
            <a:ext uri="{FF2B5EF4-FFF2-40B4-BE49-F238E27FC236}">
              <a16:creationId xmlns:a16="http://schemas.microsoft.com/office/drawing/2014/main" id="{D36B810A-5873-F9F1-CD2F-8BE4FDDD4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a5db83d97_0_506:notes">
            <a:extLst>
              <a:ext uri="{FF2B5EF4-FFF2-40B4-BE49-F238E27FC236}">
                <a16:creationId xmlns:a16="http://schemas.microsoft.com/office/drawing/2014/main" id="{1F1AC8F9-DCCA-1FBD-9E59-9706D91A2A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a5db83d97_0_506:notes">
            <a:extLst>
              <a:ext uri="{FF2B5EF4-FFF2-40B4-BE49-F238E27FC236}">
                <a16:creationId xmlns:a16="http://schemas.microsoft.com/office/drawing/2014/main" id="{233DA90D-CA77-97CD-460D-6FA65CE933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92371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>
          <a:extLst>
            <a:ext uri="{FF2B5EF4-FFF2-40B4-BE49-F238E27FC236}">
              <a16:creationId xmlns:a16="http://schemas.microsoft.com/office/drawing/2014/main" id="{2E1406E0-4F19-565F-8A55-A1D48B637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a5db83d97_0_506:notes">
            <a:extLst>
              <a:ext uri="{FF2B5EF4-FFF2-40B4-BE49-F238E27FC236}">
                <a16:creationId xmlns:a16="http://schemas.microsoft.com/office/drawing/2014/main" id="{8C47C06F-4519-E629-F004-9003FF76F1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a5db83d97_0_506:notes">
            <a:extLst>
              <a:ext uri="{FF2B5EF4-FFF2-40B4-BE49-F238E27FC236}">
                <a16:creationId xmlns:a16="http://schemas.microsoft.com/office/drawing/2014/main" id="{BC7B2CE6-EB56-A74A-5F3E-8984B6A0E5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0419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a5db83d97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a5db83d97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>
          <a:extLst>
            <a:ext uri="{FF2B5EF4-FFF2-40B4-BE49-F238E27FC236}">
              <a16:creationId xmlns:a16="http://schemas.microsoft.com/office/drawing/2014/main" id="{F89D9D10-B6BF-D0F0-57F5-E1A6F4FF4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a5db83d97_0_506:notes">
            <a:extLst>
              <a:ext uri="{FF2B5EF4-FFF2-40B4-BE49-F238E27FC236}">
                <a16:creationId xmlns:a16="http://schemas.microsoft.com/office/drawing/2014/main" id="{D6D44F7B-92E1-62F8-86AE-0769317BB8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a5db83d97_0_506:notes">
            <a:extLst>
              <a:ext uri="{FF2B5EF4-FFF2-40B4-BE49-F238E27FC236}">
                <a16:creationId xmlns:a16="http://schemas.microsoft.com/office/drawing/2014/main" id="{406EFC16-ECE9-06F6-CA4D-C19F5A0C59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13199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28dee1d198_1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28dee1d198_1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a5db83d97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a5db83d97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a5db83d97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a5db83d97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a5db83d97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a5db83d97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a5db83d97_0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a5db83d97_0_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a5db83d97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a5db83d97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a5db83d97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a5db83d97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efc3e78840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efc3e78840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0F0F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  <a:defRPr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inkedin.com/in/melvin-njuguna-9a8253208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 title="DF25_PresentationTemplate_Title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Nairobi, Kenya </a:t>
            </a:r>
            <a:endParaRPr sz="95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" name="Google Shape;71;p8"/>
          <p:cNvSpPr txBox="1"/>
          <p:nvPr/>
        </p:nvSpPr>
        <p:spPr>
          <a:xfrm>
            <a:off x="812542" y="3741563"/>
            <a:ext cx="4294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Name Melvin</a:t>
            </a:r>
            <a:endParaRPr sz="1600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GDG, 2025</a:t>
            </a:r>
            <a:endParaRPr sz="1600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72" name="Google Shape;72;p8"/>
          <p:cNvSpPr txBox="1"/>
          <p:nvPr/>
        </p:nvSpPr>
        <p:spPr>
          <a:xfrm>
            <a:off x="706579" y="1926919"/>
            <a:ext cx="7730836" cy="17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Building Scalable Fire Safety Systems with Google Cloud &amp; Angular</a:t>
            </a:r>
            <a:endParaRPr sz="44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/>
        </p:nvSpPr>
        <p:spPr>
          <a:xfrm>
            <a:off x="3724885" y="843311"/>
            <a:ext cx="4676165" cy="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Component 3 – Cloud Functions (The Brain)</a:t>
            </a:r>
            <a:endParaRPr sz="32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3867760" y="2107050"/>
            <a:ext cx="3629400" cy="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Traditional versus Cloud Functions</a:t>
            </a:r>
            <a:b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b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endParaRPr sz="1800" b="1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Editable Location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>
          <a:extLst>
            <a:ext uri="{FF2B5EF4-FFF2-40B4-BE49-F238E27FC236}">
              <a16:creationId xmlns:a16="http://schemas.microsoft.com/office/drawing/2014/main" id="{D40E3486-554C-5E42-D934-58228A66B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6" title="DF25_PresentationTemplate_Title5.png">
            <a:extLst>
              <a:ext uri="{FF2B5EF4-FFF2-40B4-BE49-F238E27FC236}">
                <a16:creationId xmlns:a16="http://schemas.microsoft.com/office/drawing/2014/main" id="{5E9FC437-E6D7-D5AC-E3B8-FE618CCE26B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37;p17">
            <a:extLst>
              <a:ext uri="{FF2B5EF4-FFF2-40B4-BE49-F238E27FC236}">
                <a16:creationId xmlns:a16="http://schemas.microsoft.com/office/drawing/2014/main" id="{892FA894-7529-9C52-E55F-138B2B613F68}"/>
              </a:ext>
            </a:extLst>
          </p:cNvPr>
          <p:cNvSpPr txBox="1"/>
          <p:nvPr/>
        </p:nvSpPr>
        <p:spPr>
          <a:xfrm>
            <a:off x="610208" y="1194675"/>
            <a:ext cx="3437917" cy="278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Traditional Approach: </a:t>
            </a:r>
            <a:b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endParaRPr lang="en-US" sz="1800" b="1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Maintain servers 24/7 </a:t>
            </a:r>
            <a:b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Handle scaling manually</a:t>
            </a:r>
            <a:b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Pay for idle time</a:t>
            </a:r>
            <a:b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Manage OS updates</a:t>
            </a:r>
            <a:endParaRPr sz="1800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" name="Google Shape;137;p17">
            <a:extLst>
              <a:ext uri="{FF2B5EF4-FFF2-40B4-BE49-F238E27FC236}">
                <a16:creationId xmlns:a16="http://schemas.microsoft.com/office/drawing/2014/main" id="{8396DA7A-05A5-1249-9AAC-1A8341C3D257}"/>
              </a:ext>
            </a:extLst>
          </p:cNvPr>
          <p:cNvSpPr txBox="1"/>
          <p:nvPr/>
        </p:nvSpPr>
        <p:spPr>
          <a:xfrm>
            <a:off x="4429733" y="1178362"/>
            <a:ext cx="3437917" cy="278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Traditional Approach: </a:t>
            </a:r>
            <a:b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endParaRPr lang="en-US" sz="1800" b="1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Maintain servers 24/7 </a:t>
            </a:r>
            <a:b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Handle scaling manually</a:t>
            </a:r>
            <a:b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Pay for idle time</a:t>
            </a:r>
            <a:b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Manage OS updates</a:t>
            </a:r>
            <a:endParaRPr sz="1800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  <p:extLst>
      <p:ext uri="{BB962C8B-B14F-4D97-AF65-F5344CB8AC3E}">
        <p14:creationId xmlns:p14="http://schemas.microsoft.com/office/powerpoint/2010/main" val="3315649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/>
        </p:nvSpPr>
        <p:spPr>
          <a:xfrm>
            <a:off x="3724885" y="812255"/>
            <a:ext cx="4592126" cy="133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Cloud Functions – What They Actually Do</a:t>
            </a:r>
            <a:endParaRPr sz="28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3724885" y="1913978"/>
            <a:ext cx="4592126" cy="1619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Three Core Functions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Sensor data ingestion (HTTP Trigger)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Alert Processing (</a:t>
            </a:r>
            <a:r>
              <a:rPr lang="en-US" sz="1600" dirty="0" err="1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FireStore</a:t>
            </a:r>
            <a:r>
              <a:rPr lang="en-US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 Trigger)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Dashboard API (HTTP Trigger)</a:t>
            </a:r>
            <a:endParaRPr sz="1600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Editable Location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9">
          <a:extLst>
            <a:ext uri="{FF2B5EF4-FFF2-40B4-BE49-F238E27FC236}">
              <a16:creationId xmlns:a16="http://schemas.microsoft.com/office/drawing/2014/main" id="{A6A62EA4-8FEF-7E5D-D8C1-5CC12B34B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>
            <a:extLst>
              <a:ext uri="{FF2B5EF4-FFF2-40B4-BE49-F238E27FC236}">
                <a16:creationId xmlns:a16="http://schemas.microsoft.com/office/drawing/2014/main" id="{16F0A46E-6C88-4DD4-8FFE-18C77390325B}"/>
              </a:ext>
            </a:extLst>
          </p:cNvPr>
          <p:cNvSpPr txBox="1"/>
          <p:nvPr/>
        </p:nvSpPr>
        <p:spPr>
          <a:xfrm>
            <a:off x="3429000" y="562920"/>
            <a:ext cx="5029200" cy="978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Component 4 – Firestore</a:t>
            </a:r>
            <a:br>
              <a:rPr lang="en" sz="28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28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Why Firestore is Perfect for IoT</a:t>
            </a:r>
            <a:endParaRPr sz="28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19">
            <a:extLst>
              <a:ext uri="{FF2B5EF4-FFF2-40B4-BE49-F238E27FC236}">
                <a16:creationId xmlns:a16="http://schemas.microsoft.com/office/drawing/2014/main" id="{A788F096-2F17-5238-DE32-EA42C4DF08CA}"/>
              </a:ext>
            </a:extLst>
          </p:cNvPr>
          <p:cNvSpPr txBox="1"/>
          <p:nvPr/>
        </p:nvSpPr>
        <p:spPr>
          <a:xfrm>
            <a:off x="3724885" y="1855690"/>
            <a:ext cx="4592126" cy="1619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Flexible schema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Real-time listeners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Automatic indexing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Offline support</a:t>
            </a:r>
            <a:br>
              <a:rPr lang="en-US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Built-in security rules</a:t>
            </a:r>
          </a:p>
        </p:txBody>
      </p:sp>
      <p:sp>
        <p:nvSpPr>
          <p:cNvPr id="152" name="Google Shape;152;p19">
            <a:extLst>
              <a:ext uri="{FF2B5EF4-FFF2-40B4-BE49-F238E27FC236}">
                <a16:creationId xmlns:a16="http://schemas.microsoft.com/office/drawing/2014/main" id="{80580D91-4D9D-6881-F773-8AE709999A53}"/>
              </a:ext>
            </a:extLst>
          </p:cNvPr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Editable Location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16308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3" title="DF25_PresentationTemplate_Title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3"/>
          <p:cNvSpPr txBox="1"/>
          <p:nvPr/>
        </p:nvSpPr>
        <p:spPr>
          <a:xfrm>
            <a:off x="849147" y="591256"/>
            <a:ext cx="7445700" cy="3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Why Cloud Functions?</a:t>
            </a:r>
            <a:br>
              <a:rPr lang="en-US" sz="24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br>
              <a:rPr lang="en-US" sz="24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24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Economics &amp; Scalability</a:t>
            </a:r>
            <a:br>
              <a:rPr lang="en-US" sz="24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24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Scenario: 10 buildings, 50 Sensors each, reporting every 30 seconds</a:t>
            </a:r>
            <a:br>
              <a:rPr lang="en-US" sz="24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24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&gt;Cost: $50-200/month (always running)</a:t>
            </a:r>
            <a:br>
              <a:rPr lang="en-US" sz="24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24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&gt;Handles: 1,440 requests/day per sensor = 720,000 requests/day.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&gt;The problem: What if you add 100 more buildings?</a:t>
            </a:r>
            <a:endParaRPr sz="2400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F7F0DBF3-B958-EED9-8042-F8B1D1294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3" title="DF25_PresentationTemplate_Title5.png">
            <a:extLst>
              <a:ext uri="{FF2B5EF4-FFF2-40B4-BE49-F238E27FC236}">
                <a16:creationId xmlns:a16="http://schemas.microsoft.com/office/drawing/2014/main" id="{B11D81C5-20D3-C3C0-4EA2-52CA9976CDD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3">
            <a:extLst>
              <a:ext uri="{FF2B5EF4-FFF2-40B4-BE49-F238E27FC236}">
                <a16:creationId xmlns:a16="http://schemas.microsoft.com/office/drawing/2014/main" id="{41E75607-4759-2FF6-5E8C-DBF1507F88F7}"/>
              </a:ext>
            </a:extLst>
          </p:cNvPr>
          <p:cNvSpPr txBox="1"/>
          <p:nvPr/>
        </p:nvSpPr>
        <p:spPr>
          <a:xfrm>
            <a:off x="848065" y="800806"/>
            <a:ext cx="7445700" cy="3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Serverless Computing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Handles the server infrastructure, allowing developers to focus on writing code that runs in response to specific events.</a:t>
            </a:r>
            <a:endParaRPr sz="2500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3558080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9">
          <a:extLst>
            <a:ext uri="{FF2B5EF4-FFF2-40B4-BE49-F238E27FC236}">
              <a16:creationId xmlns:a16="http://schemas.microsoft.com/office/drawing/2014/main" id="{0F6A606C-CB6A-3A38-3933-5C67E203A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>
            <a:extLst>
              <a:ext uri="{FF2B5EF4-FFF2-40B4-BE49-F238E27FC236}">
                <a16:creationId xmlns:a16="http://schemas.microsoft.com/office/drawing/2014/main" id="{26DDDD86-CDB9-2F12-7844-EBCDE5CBF122}"/>
              </a:ext>
            </a:extLst>
          </p:cNvPr>
          <p:cNvSpPr txBox="1"/>
          <p:nvPr/>
        </p:nvSpPr>
        <p:spPr>
          <a:xfrm>
            <a:off x="3429000" y="562920"/>
            <a:ext cx="5029200" cy="978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Component 5 – Angular Dashboard</a:t>
            </a:r>
            <a:endParaRPr sz="28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19">
            <a:extLst>
              <a:ext uri="{FF2B5EF4-FFF2-40B4-BE49-F238E27FC236}">
                <a16:creationId xmlns:a16="http://schemas.microsoft.com/office/drawing/2014/main" id="{18D5D433-924C-8CC5-A3B6-64239B53625E}"/>
              </a:ext>
            </a:extLst>
          </p:cNvPr>
          <p:cNvSpPr txBox="1"/>
          <p:nvPr/>
        </p:nvSpPr>
        <p:spPr>
          <a:xfrm>
            <a:off x="3724885" y="1855690"/>
            <a:ext cx="4592126" cy="1619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Polling Cloud Functions API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Data Visualizations</a:t>
            </a:r>
          </a:p>
        </p:txBody>
      </p:sp>
      <p:sp>
        <p:nvSpPr>
          <p:cNvPr id="152" name="Google Shape;152;p19">
            <a:extLst>
              <a:ext uri="{FF2B5EF4-FFF2-40B4-BE49-F238E27FC236}">
                <a16:creationId xmlns:a16="http://schemas.microsoft.com/office/drawing/2014/main" id="{3C14159F-F616-9077-B9B4-E29B41328DA9}"/>
              </a:ext>
            </a:extLst>
          </p:cNvPr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Editable Location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9276503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4" title="DF25_PresentationTemplate_Title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/>
          <p:cNvSpPr txBox="1"/>
          <p:nvPr/>
        </p:nvSpPr>
        <p:spPr>
          <a:xfrm>
            <a:off x="848065" y="800806"/>
            <a:ext cx="7445700" cy="3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What I planned vs What I Built</a:t>
            </a:r>
            <a:br>
              <a:rPr lang="en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Reality of Building Real Systems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 Centralized Dashboard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 Intelligent false alarm filtering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 Multi-building support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 Cloud-native architecture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 Push notifications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9">
          <a:extLst>
            <a:ext uri="{FF2B5EF4-FFF2-40B4-BE49-F238E27FC236}">
              <a16:creationId xmlns:a16="http://schemas.microsoft.com/office/drawing/2014/main" id="{55955525-EC7F-212B-57F6-74BE1D04E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4" title="DF25_PresentationTemplate_Title5.png">
            <a:extLst>
              <a:ext uri="{FF2B5EF4-FFF2-40B4-BE49-F238E27FC236}">
                <a16:creationId xmlns:a16="http://schemas.microsoft.com/office/drawing/2014/main" id="{BE9A4EE8-EABD-5453-3B46-5CC21FDC5C6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>
            <a:extLst>
              <a:ext uri="{FF2B5EF4-FFF2-40B4-BE49-F238E27FC236}">
                <a16:creationId xmlns:a16="http://schemas.microsoft.com/office/drawing/2014/main" id="{8C0DBE71-89B0-4FD8-99FC-675B5571A103}"/>
              </a:ext>
            </a:extLst>
          </p:cNvPr>
          <p:cNvSpPr txBox="1"/>
          <p:nvPr/>
        </p:nvSpPr>
        <p:spPr>
          <a:xfrm>
            <a:off x="848065" y="800806"/>
            <a:ext cx="7445700" cy="3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Reality of Building Real Systems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5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Simple Dashboard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With near real-time updates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" sz="2500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False alarm reduction has higher impact than instant updates</a:t>
            </a:r>
          </a:p>
        </p:txBody>
      </p:sp>
    </p:spTree>
    <p:extLst>
      <p:ext uri="{BB962C8B-B14F-4D97-AF65-F5344CB8AC3E}">
        <p14:creationId xmlns:p14="http://schemas.microsoft.com/office/powerpoint/2010/main" val="2166525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9">
          <a:extLst>
            <a:ext uri="{FF2B5EF4-FFF2-40B4-BE49-F238E27FC236}">
              <a16:creationId xmlns:a16="http://schemas.microsoft.com/office/drawing/2014/main" id="{1D1FBA99-217E-296C-91E5-4ADE9E41C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4" title="DF25_PresentationTemplate_Title5.png">
            <a:extLst>
              <a:ext uri="{FF2B5EF4-FFF2-40B4-BE49-F238E27FC236}">
                <a16:creationId xmlns:a16="http://schemas.microsoft.com/office/drawing/2014/main" id="{5D5A0E25-8E3F-716D-EFC7-72E23464327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>
            <a:extLst>
              <a:ext uri="{FF2B5EF4-FFF2-40B4-BE49-F238E27FC236}">
                <a16:creationId xmlns:a16="http://schemas.microsoft.com/office/drawing/2014/main" id="{A4298658-C90E-3A81-52B1-33D308DDF11D}"/>
              </a:ext>
            </a:extLst>
          </p:cNvPr>
          <p:cNvSpPr txBox="1"/>
          <p:nvPr/>
        </p:nvSpPr>
        <p:spPr>
          <a:xfrm>
            <a:off x="848065" y="800806"/>
            <a:ext cx="7445700" cy="3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Technical Insights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5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MQTT + Cloud Functions = Perfect Match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Polling before Websockets, iterate when needed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Google Cloud removes infrastructure friction so you focus on business logic.</a:t>
            </a:r>
          </a:p>
        </p:txBody>
      </p:sp>
    </p:spTree>
    <p:extLst>
      <p:ext uri="{BB962C8B-B14F-4D97-AF65-F5344CB8AC3E}">
        <p14:creationId xmlns:p14="http://schemas.microsoft.com/office/powerpoint/2010/main" val="3121864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photograph of a modern building hallway with evenly spaced fire detectors on the ceiling.">
            <a:extLst>
              <a:ext uri="{FF2B5EF4-FFF2-40B4-BE49-F238E27FC236}">
                <a16:creationId xmlns:a16="http://schemas.microsoft.com/office/drawing/2014/main" id="{48A752B7-18F1-A0E8-91F8-429B49B77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1" y="-438151"/>
            <a:ext cx="4457974" cy="558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Google Shape;93;p11" title="DF25_PresentationTemplate_Title2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1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95000"/>
              </a:lnSpc>
            </a:pPr>
            <a:r>
              <a:rPr lang="en-US" sz="95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Nairobi, Kenya </a:t>
            </a:r>
            <a:endParaRPr lang="en-US" sz="95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6" name="Google Shape;96;p11"/>
          <p:cNvSpPr txBox="1"/>
          <p:nvPr/>
        </p:nvSpPr>
        <p:spPr>
          <a:xfrm>
            <a:off x="516050" y="2433475"/>
            <a:ext cx="4294200" cy="17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Why This Matters – The Real-World Problem</a:t>
            </a:r>
            <a:endParaRPr sz="45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9">
          <a:extLst>
            <a:ext uri="{FF2B5EF4-FFF2-40B4-BE49-F238E27FC236}">
              <a16:creationId xmlns:a16="http://schemas.microsoft.com/office/drawing/2014/main" id="{7C42B435-2239-ED34-BEC6-751541F1F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4" title="DF25_PresentationTemplate_Title5.png">
            <a:extLst>
              <a:ext uri="{FF2B5EF4-FFF2-40B4-BE49-F238E27FC236}">
                <a16:creationId xmlns:a16="http://schemas.microsoft.com/office/drawing/2014/main" id="{8E6633AD-323B-68E4-EF07-76344E49632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>
            <a:extLst>
              <a:ext uri="{FF2B5EF4-FFF2-40B4-BE49-F238E27FC236}">
                <a16:creationId xmlns:a16="http://schemas.microsoft.com/office/drawing/2014/main" id="{D0ADDE23-2E73-8778-75C0-ED56BC641BB5}"/>
              </a:ext>
            </a:extLst>
          </p:cNvPr>
          <p:cNvSpPr txBox="1"/>
          <p:nvPr/>
        </p:nvSpPr>
        <p:spPr>
          <a:xfrm>
            <a:off x="848065" y="800806"/>
            <a:ext cx="7445700" cy="3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2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Why This Matters for Your Projects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5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5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IoT/Sensor Applications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Real-Time Dashboards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Multi-Tenant SaaS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" sz="2500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Event-Driven Systems</a:t>
            </a:r>
          </a:p>
        </p:txBody>
      </p:sp>
    </p:spTree>
    <p:extLst>
      <p:ext uri="{BB962C8B-B14F-4D97-AF65-F5344CB8AC3E}">
        <p14:creationId xmlns:p14="http://schemas.microsoft.com/office/powerpoint/2010/main" val="3831990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/>
          <p:nvPr/>
        </p:nvSpPr>
        <p:spPr>
          <a:xfrm>
            <a:off x="6691989" y="893007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Editable Location</a:t>
            </a:r>
            <a:endParaRPr sz="95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8"/>
          <p:cNvSpPr txBox="1"/>
          <p:nvPr/>
        </p:nvSpPr>
        <p:spPr>
          <a:xfrm>
            <a:off x="1200528" y="1054857"/>
            <a:ext cx="3885821" cy="2665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Connect with Me:</a:t>
            </a:r>
          </a:p>
          <a:p>
            <a:pPr lvl="0"/>
            <a:br>
              <a:rPr lang="en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 </a:t>
            </a:r>
            <a:r>
              <a:rPr lang="en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Github: @</a:t>
            </a:r>
            <a:r>
              <a:rPr lang="en-US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/</a:t>
            </a:r>
            <a:r>
              <a:rPr lang="en-US" dirty="0" err="1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MelvinJosephh</a:t>
            </a:r>
            <a:r>
              <a:rPr lang="en-US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/</a:t>
            </a:r>
            <a:br>
              <a:rPr lang="en-US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 LinkedIn: </a:t>
            </a:r>
            <a:r>
              <a:rPr lang="en-US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  <a:hlinkClick r:id="rId4"/>
              </a:rPr>
              <a:t>https://www.linkedin.com/in/melvin-njuguna-9a8253208/</a:t>
            </a:r>
            <a:endParaRPr lang="en-US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lvl="0"/>
            <a:r>
              <a:rPr lang="en-US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&gt; Email: melvinnjuguna.21@gmail.com</a:t>
            </a:r>
          </a:p>
          <a:p>
            <a:pPr lvl="0"/>
            <a:endParaRPr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2"/>
          <p:cNvSpPr txBox="1"/>
          <p:nvPr/>
        </p:nvSpPr>
        <p:spPr>
          <a:xfrm>
            <a:off x="623912" y="459000"/>
            <a:ext cx="1953300" cy="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1E1E1E"/>
                </a:solidFill>
                <a:latin typeface="Roboto Mono Thin"/>
                <a:ea typeface="Roboto Mono Thin"/>
                <a:cs typeface="Roboto Mono Thin"/>
                <a:sym typeface="Roboto Mono Thin"/>
              </a:rPr>
              <a:t>01</a:t>
            </a:r>
            <a:endParaRPr sz="6100">
              <a:solidFill>
                <a:srgbClr val="1E1E1E"/>
              </a:solidFill>
              <a:latin typeface="Roboto Mono Thin"/>
              <a:ea typeface="Roboto Mono Thin"/>
              <a:cs typeface="Roboto Mono Thin"/>
              <a:sym typeface="Roboto Mono Thin"/>
            </a:endParaRPr>
          </a:p>
        </p:txBody>
      </p:sp>
      <p:sp>
        <p:nvSpPr>
          <p:cNvPr id="102" name="Google Shape;102;p12"/>
          <p:cNvSpPr txBox="1"/>
          <p:nvPr/>
        </p:nvSpPr>
        <p:spPr>
          <a:xfrm>
            <a:off x="3267106" y="781192"/>
            <a:ext cx="5343494" cy="129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Vision–Cloud-Native Fire Safety</a:t>
            </a:r>
            <a:endParaRPr sz="45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3" name="Google Shape;103;p12"/>
          <p:cNvSpPr txBox="1"/>
          <p:nvPr/>
        </p:nvSpPr>
        <p:spPr>
          <a:xfrm>
            <a:off x="3038500" y="2293051"/>
            <a:ext cx="5343494" cy="15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From Hardware Silos to Cloud Platforms</a:t>
            </a: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Sensors -&gt; Relay -&gt; Local Alarm -&gt; Manual Response</a:t>
            </a: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Zero Data Intelligence</a:t>
            </a: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Can’t scale</a:t>
            </a: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endParaRPr sz="1800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/>
          <p:nvPr/>
        </p:nvSpPr>
        <p:spPr>
          <a:xfrm>
            <a:off x="623912" y="459000"/>
            <a:ext cx="1953300" cy="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1E1E1E"/>
                </a:solidFill>
                <a:latin typeface="Roboto Mono Thin"/>
                <a:ea typeface="Roboto Mono Thin"/>
                <a:cs typeface="Roboto Mono Thin"/>
                <a:sym typeface="Roboto Mono Thin"/>
              </a:rPr>
              <a:t>02</a:t>
            </a:r>
            <a:endParaRPr sz="6100">
              <a:solidFill>
                <a:srgbClr val="1E1E1E"/>
              </a:solidFill>
              <a:latin typeface="Roboto Mono Thin"/>
              <a:ea typeface="Roboto Mono Thin"/>
              <a:cs typeface="Roboto Mono Thin"/>
              <a:sym typeface="Roboto Mono Thin"/>
            </a:endParaRPr>
          </a:p>
        </p:txBody>
      </p:sp>
      <p:sp>
        <p:nvSpPr>
          <p:cNvPr id="109" name="Google Shape;109;p13"/>
          <p:cNvSpPr txBox="1"/>
          <p:nvPr/>
        </p:nvSpPr>
        <p:spPr>
          <a:xfrm>
            <a:off x="3429025" y="533542"/>
            <a:ext cx="5211006" cy="25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5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Cloud-Native Approach</a:t>
            </a:r>
            <a:endParaRPr sz="45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13"/>
          <p:cNvSpPr txBox="1"/>
          <p:nvPr/>
        </p:nvSpPr>
        <p:spPr>
          <a:xfrm>
            <a:off x="3162324" y="2787749"/>
            <a:ext cx="5211005" cy="15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Sensors -&gt; MQTT -&gt; Google Cloud -&gt; Angular dashboard</a:t>
            </a: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&gt;Centralized monitoring</a:t>
            </a: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&gt;Intelligent Processing</a:t>
            </a:r>
            <a:b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&gt;Data-driven insights</a:t>
            </a:r>
            <a:endParaRPr sz="1800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/>
          <p:nvPr/>
        </p:nvSpPr>
        <p:spPr>
          <a:xfrm>
            <a:off x="623912" y="459000"/>
            <a:ext cx="1953300" cy="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1E1E1E"/>
                </a:solidFill>
                <a:latin typeface="Roboto Mono Thin"/>
                <a:ea typeface="Roboto Mono Thin"/>
                <a:cs typeface="Roboto Mono Thin"/>
                <a:sym typeface="Roboto Mono Thin"/>
              </a:rPr>
              <a:t>03</a:t>
            </a:r>
            <a:endParaRPr sz="6100">
              <a:solidFill>
                <a:srgbClr val="1E1E1E"/>
              </a:solidFill>
              <a:latin typeface="Roboto Mono Thin"/>
              <a:ea typeface="Roboto Mono Thin"/>
              <a:cs typeface="Roboto Mono Thin"/>
              <a:sym typeface="Roboto Mono Thin"/>
            </a:endParaRPr>
          </a:p>
        </p:txBody>
      </p:sp>
      <p:sp>
        <p:nvSpPr>
          <p:cNvPr id="116" name="Google Shape;116;p14"/>
          <p:cNvSpPr txBox="1"/>
          <p:nvPr/>
        </p:nvSpPr>
        <p:spPr>
          <a:xfrm>
            <a:off x="2914650" y="781192"/>
            <a:ext cx="5605438" cy="200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Why Google Cloud Powers This Platform</a:t>
            </a:r>
            <a:endParaRPr sz="45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6" title="DF25_PresentationTemplate_Title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6C9CC37-0596-E34C-0575-E3D5DD49F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413" y="686493"/>
            <a:ext cx="4765938" cy="37705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/>
          <p:nvPr/>
        </p:nvSpPr>
        <p:spPr>
          <a:xfrm>
            <a:off x="623912" y="459000"/>
            <a:ext cx="1953300" cy="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1E1E1E"/>
                </a:solidFill>
                <a:latin typeface="Roboto Mono Thin"/>
                <a:ea typeface="Roboto Mono Thin"/>
                <a:cs typeface="Roboto Mono Thin"/>
                <a:sym typeface="Roboto Mono Thin"/>
              </a:rPr>
              <a:t>04</a:t>
            </a:r>
            <a:endParaRPr sz="6100">
              <a:solidFill>
                <a:srgbClr val="1E1E1E"/>
              </a:solidFill>
              <a:latin typeface="Roboto Mono Thin"/>
              <a:ea typeface="Roboto Mono Thin"/>
              <a:cs typeface="Roboto Mono Thin"/>
              <a:sym typeface="Roboto Mono Thin"/>
            </a:endParaRPr>
          </a:p>
        </p:txBody>
      </p:sp>
      <p:sp>
        <p:nvSpPr>
          <p:cNvPr id="123" name="Google Shape;123;p15"/>
          <p:cNvSpPr txBox="1"/>
          <p:nvPr/>
        </p:nvSpPr>
        <p:spPr>
          <a:xfrm>
            <a:off x="2577212" y="657375"/>
            <a:ext cx="5337000" cy="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What Makes Google cloud the Right Choice</a:t>
            </a:r>
            <a:endParaRPr sz="24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0A0E69-BB1F-C658-FE1C-A91A551AC8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044" y="1440600"/>
            <a:ext cx="4644536" cy="35868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 txBox="1"/>
          <p:nvPr/>
        </p:nvSpPr>
        <p:spPr>
          <a:xfrm>
            <a:off x="623912" y="459000"/>
            <a:ext cx="1953300" cy="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1E1E1E"/>
                </a:solidFill>
                <a:latin typeface="Roboto Mono Thin"/>
                <a:ea typeface="Roboto Mono Thin"/>
                <a:cs typeface="Roboto Mono Thin"/>
                <a:sym typeface="Roboto Mono Thin"/>
              </a:rPr>
              <a:t>05</a:t>
            </a:r>
            <a:endParaRPr sz="6100">
              <a:solidFill>
                <a:srgbClr val="1E1E1E"/>
              </a:solidFill>
              <a:latin typeface="Roboto Mono Thin"/>
              <a:ea typeface="Roboto Mono Thin"/>
              <a:cs typeface="Roboto Mono Thin"/>
              <a:sym typeface="Roboto Mono Thin"/>
            </a:endParaRPr>
          </a:p>
        </p:txBody>
      </p:sp>
      <p:sp>
        <p:nvSpPr>
          <p:cNvPr id="130" name="Google Shape;130;p16"/>
          <p:cNvSpPr txBox="1"/>
          <p:nvPr/>
        </p:nvSpPr>
        <p:spPr>
          <a:xfrm>
            <a:off x="3264075" y="781200"/>
            <a:ext cx="5211000" cy="1209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Component 1: Sensor Data Simulator</a:t>
            </a:r>
            <a:br>
              <a:rPr lang="en" sz="37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br>
              <a:rPr lang="en" sz="37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endParaRPr sz="37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3143999" y="2107050"/>
            <a:ext cx="4923675" cy="1209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W</a:t>
            </a:r>
            <a:r>
              <a:rPr lang="en" sz="16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hat It Does</a:t>
            </a:r>
            <a:br>
              <a:rPr lang="en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 &gt;Simulates flame, smoke, and temperature sensors</a:t>
            </a:r>
            <a:br>
              <a:rPr lang="en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&gt;Publishes MQTT messages to Mosquitto broker</a:t>
            </a:r>
            <a:br>
              <a:rPr lang="en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" sz="16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&gt;Creates realistic fire patterns (gradual heat rise, smoke before flame)</a:t>
            </a:r>
            <a:endParaRPr sz="1600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/>
        </p:nvSpPr>
        <p:spPr>
          <a:xfrm>
            <a:off x="3591534" y="577768"/>
            <a:ext cx="4523765" cy="127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Component 2 – Mosquitto Broker</a:t>
            </a:r>
            <a:endParaRPr sz="3200" b="1" dirty="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3591533" y="1642350"/>
            <a:ext cx="4742841" cy="9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The IoT Messaging Layer</a:t>
            </a:r>
            <a:b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800" b="1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Why MQTT?</a:t>
            </a:r>
            <a:b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b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Lightweight protocol designed    for IoT</a:t>
            </a:r>
            <a:b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</a:b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Publish/Subscribe pattern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&gt; Docker Setup</a:t>
            </a:r>
            <a:endParaRPr sz="1800" dirty="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Editable Location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vFest 2025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4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550</Words>
  <Application>Microsoft Office PowerPoint</Application>
  <PresentationFormat>On-screen Show (16:9)</PresentationFormat>
  <Paragraphs>79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Roboto Mono Thin</vt:lpstr>
      <vt:lpstr>Google Sans</vt:lpstr>
      <vt:lpstr>Roboto Mono Light</vt:lpstr>
      <vt:lpstr>Wingdings</vt:lpstr>
      <vt:lpstr>DevFest 2025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Melvin Njuguna</cp:lastModifiedBy>
  <cp:revision>1</cp:revision>
  <dcterms:modified xsi:type="dcterms:W3CDTF">2025-10-31T14:42:15Z</dcterms:modified>
</cp:coreProperties>
</file>